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2" r:id="rId3"/>
    <p:sldId id="263" r:id="rId4"/>
    <p:sldId id="265" r:id="rId5"/>
    <p:sldId id="271" r:id="rId6"/>
    <p:sldId id="267" r:id="rId7"/>
    <p:sldId id="269" r:id="rId8"/>
    <p:sldId id="27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80" y="54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00838B86-A0B2-4C02-BC77-69D83C868A51}" type="datetimeFigureOut">
              <a:rPr lang="ru-RU" smtClean="0"/>
              <a:t>05.10.2014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89A003AF-E433-4C71-BE30-5AD6508F1FB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0838B86-A0B2-4C02-BC77-69D83C868A51}" type="datetimeFigureOut">
              <a:rPr lang="ru-RU" smtClean="0"/>
              <a:t>05.10.2014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9A003AF-E433-4C71-BE30-5AD6508F1FB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00838B86-A0B2-4C02-BC77-69D83C868A51}" type="datetimeFigureOut">
              <a:rPr lang="ru-RU" smtClean="0"/>
              <a:t>05.10.2014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9A003AF-E433-4C71-BE30-5AD6508F1FB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0838B86-A0B2-4C02-BC77-69D83C868A51}" type="datetimeFigureOut">
              <a:rPr lang="ru-RU" smtClean="0"/>
              <a:t>05.10.2014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9A003AF-E433-4C71-BE30-5AD6508F1FB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0838B86-A0B2-4C02-BC77-69D83C868A51}" type="datetimeFigureOut">
              <a:rPr lang="ru-RU" smtClean="0"/>
              <a:t>05.10.2014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89A003AF-E433-4C71-BE30-5AD6508F1FB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0838B86-A0B2-4C02-BC77-69D83C868A51}" type="datetimeFigureOut">
              <a:rPr lang="ru-RU" smtClean="0"/>
              <a:t>05.10.2014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9A003AF-E433-4C71-BE30-5AD6508F1FB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0838B86-A0B2-4C02-BC77-69D83C868A51}" type="datetimeFigureOut">
              <a:rPr lang="ru-RU" smtClean="0"/>
              <a:t>05.10.2014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9A003AF-E433-4C71-BE30-5AD6508F1FB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0838B86-A0B2-4C02-BC77-69D83C868A51}" type="datetimeFigureOut">
              <a:rPr lang="ru-RU" smtClean="0"/>
              <a:t>05.10.2014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9A003AF-E433-4C71-BE30-5AD6508F1FB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0838B86-A0B2-4C02-BC77-69D83C868A51}" type="datetimeFigureOut">
              <a:rPr lang="ru-RU" smtClean="0"/>
              <a:t>05.10.2014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9A003AF-E433-4C71-BE30-5AD6508F1FB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0838B86-A0B2-4C02-BC77-69D83C868A51}" type="datetimeFigureOut">
              <a:rPr lang="ru-RU" smtClean="0"/>
              <a:t>05.10.2014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9A003AF-E433-4C71-BE30-5AD6508F1FB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0838B86-A0B2-4C02-BC77-69D83C868A51}" type="datetimeFigureOut">
              <a:rPr lang="ru-RU" smtClean="0"/>
              <a:t>05.10.2014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9A003AF-E433-4C71-BE30-5AD6508F1FB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00838B86-A0B2-4C02-BC77-69D83C868A51}" type="datetimeFigureOut">
              <a:rPr lang="ru-RU" smtClean="0"/>
              <a:t>05.10.2014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89A003AF-E433-4C71-BE30-5AD6508F1FB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slow">
    <p:wipe/>
  </p:transition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img-fotki.yandex.ru/get/5807/nelli-fm.50/0_75a59_43e179c7_XL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jpeg"/><Relationship Id="rId4" Type="http://schemas.openxmlformats.org/officeDocument/2006/relationships/hyperlink" Target="http://img.beatrisa.ru/forums/monthly_11_2010/user2000/post140675_img1_2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87824" y="548680"/>
            <a:ext cx="5616623" cy="3312368"/>
          </a:xfrm>
        </p:spPr>
        <p:txBody>
          <a:bodyPr>
            <a:normAutofit/>
          </a:bodyPr>
          <a:lstStyle/>
          <a:p>
            <a:r>
              <a:rPr lang="ru-RU" dirty="0"/>
              <a:t>Загрязнение окружающей среды и вторая жизнь конфетных фантиков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91880" y="4221088"/>
            <a:ext cx="5114778" cy="2448272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Выполнили:</a:t>
            </a:r>
          </a:p>
          <a:p>
            <a:r>
              <a:rPr lang="ru-RU" dirty="0" smtClean="0"/>
              <a:t>Иванова </a:t>
            </a:r>
            <a:r>
              <a:rPr lang="ru-RU" dirty="0"/>
              <a:t>Мария, 5 класс</a:t>
            </a:r>
          </a:p>
          <a:p>
            <a:r>
              <a:rPr lang="ru-RU" dirty="0"/>
              <a:t>Баранова Василина, 6 класс </a:t>
            </a:r>
          </a:p>
          <a:p>
            <a:r>
              <a:rPr lang="ru-RU" dirty="0"/>
              <a:t>«Кежемская СОШ</a:t>
            </a:r>
            <a:r>
              <a:rPr lang="ru-RU" dirty="0" smtClean="0"/>
              <a:t>»</a:t>
            </a:r>
          </a:p>
          <a:p>
            <a:r>
              <a:rPr lang="ru-RU" dirty="0"/>
              <a:t>Руководитель:</a:t>
            </a:r>
          </a:p>
          <a:p>
            <a:r>
              <a:rPr lang="ru-RU" dirty="0"/>
              <a:t>учитель технологии,</a:t>
            </a:r>
          </a:p>
          <a:p>
            <a:r>
              <a:rPr lang="ru-RU" dirty="0" smtClean="0"/>
              <a:t>Масликова </a:t>
            </a:r>
            <a:r>
              <a:rPr lang="ru-RU" dirty="0"/>
              <a:t>О.В.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" y="3539885"/>
            <a:ext cx="3706813" cy="3328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44127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86208" y="260648"/>
            <a:ext cx="7598592" cy="1008112"/>
          </a:xfrm>
        </p:spPr>
        <p:txBody>
          <a:bodyPr>
            <a:noAutofit/>
          </a:bodyPr>
          <a:lstStyle/>
          <a:p>
            <a:pPr algn="ctr">
              <a:lnSpc>
                <a:spcPct val="120000"/>
              </a:lnSpc>
            </a:pP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</a:rPr>
              <a:t>Объект</a:t>
            </a:r>
            <a:r>
              <a:rPr lang="ru-RU" sz="2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</a:rPr>
              <a:t>исследования:</a:t>
            </a:r>
            <a:r>
              <a:rPr lang="ru-RU" sz="2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200" dirty="0"/>
              <a:t>бытовые отходы. </a:t>
            </a:r>
          </a:p>
          <a:p>
            <a:pPr algn="ctr"/>
            <a:r>
              <a:rPr lang="ru-RU" sz="2200" b="1" dirty="0">
                <a:solidFill>
                  <a:schemeClr val="accent1">
                    <a:lumMod val="50000"/>
                  </a:schemeClr>
                </a:solidFill>
              </a:rPr>
              <a:t>Предмет</a:t>
            </a:r>
            <a:r>
              <a:rPr lang="ru-RU" sz="2200" dirty="0">
                <a:solidFill>
                  <a:schemeClr val="accent1">
                    <a:lumMod val="50000"/>
                  </a:schemeClr>
                </a:solidFill>
              </a:rPr>
              <a:t>: </a:t>
            </a:r>
            <a:r>
              <a:rPr lang="ru-RU" sz="2200" dirty="0"/>
              <a:t>конфетный </a:t>
            </a:r>
            <a:r>
              <a:rPr lang="ru-RU" sz="2200" dirty="0" smtClean="0"/>
              <a:t>фантик.</a:t>
            </a:r>
            <a:endParaRPr lang="ru-RU" sz="22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6815" y="1164654"/>
            <a:ext cx="7827985" cy="1322927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Гипотеза: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dirty="0"/>
              <a:t>оценив экологическое состояние нашего посёлка, и изготовив </a:t>
            </a:r>
            <a:r>
              <a:rPr lang="ru-RU" dirty="0" smtClean="0"/>
              <a:t>костюм </a:t>
            </a:r>
            <a:r>
              <a:rPr lang="ru-RU" dirty="0"/>
              <a:t>доказать, что фантик </a:t>
            </a:r>
            <a:r>
              <a:rPr lang="ru-RU" dirty="0" smtClean="0"/>
              <a:t>ценный </a:t>
            </a:r>
            <a:r>
              <a:rPr lang="ru-RU" dirty="0"/>
              <a:t>материал для творчества, это даст возможность уменьшить количество бытового мусора и сохранить экологию.         </a:t>
            </a:r>
          </a:p>
        </p:txBody>
      </p:sp>
      <p:sp>
        <p:nvSpPr>
          <p:cNvPr id="5" name="Объект 3"/>
          <p:cNvSpPr txBox="1">
            <a:spLocks/>
          </p:cNvSpPr>
          <p:nvPr/>
        </p:nvSpPr>
        <p:spPr>
          <a:xfrm>
            <a:off x="56815" y="3077344"/>
            <a:ext cx="3520440" cy="3201219"/>
          </a:xfrm>
          <a:prstGeom prst="rect">
            <a:avLst/>
          </a:prstGeom>
        </p:spPr>
        <p:txBody>
          <a:bodyPr vert="horz" anchor="t">
            <a:norm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tx2"/>
              </a:buClr>
              <a:buSzPct val="73000"/>
              <a:buFont typeface="Wingdings 2"/>
              <a:buChar char=""/>
              <a:defRPr kumimoji="0" sz="2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1208" indent="-228600" algn="l" rtl="0" eaLnBrk="1" latinLnBrk="0" hangingPunct="1">
              <a:spcBef>
                <a:spcPts val="5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58952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0000"/>
              <a:buFont typeface="Wingdings"/>
              <a:buChar char="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8016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70000"/>
              <a:buFont typeface="Wingdings"/>
              <a:buChar char="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72184" indent="-182880" algn="l" rtl="0" eaLnBrk="1" latinLnBrk="0" hangingPunct="1">
              <a:spcBef>
                <a:spcPts val="4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733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47088" indent="-182880" algn="l" rtl="0" eaLnBrk="1" latinLnBrk="0" hangingPunct="1">
              <a:spcBef>
                <a:spcPts val="300"/>
              </a:spcBef>
              <a:buClr>
                <a:schemeClr val="accent4"/>
              </a:buClr>
              <a:buSzPct val="100000"/>
              <a:buChar char="•"/>
              <a:defRPr kumimoji="0" sz="1600" kern="1200" baseline="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057400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Wingdings"/>
              <a:buChar char="§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endParaRPr lang="ru-RU" dirty="0"/>
          </a:p>
        </p:txBody>
      </p:sp>
      <p:sp>
        <p:nvSpPr>
          <p:cNvPr id="7" name="Объект 3"/>
          <p:cNvSpPr txBox="1">
            <a:spLocks/>
          </p:cNvSpPr>
          <p:nvPr/>
        </p:nvSpPr>
        <p:spPr>
          <a:xfrm>
            <a:off x="4364360" y="3077344"/>
            <a:ext cx="3520440" cy="3201219"/>
          </a:xfrm>
          <a:prstGeom prst="rect">
            <a:avLst/>
          </a:prstGeom>
        </p:spPr>
        <p:txBody>
          <a:bodyPr vert="horz" anchor="t">
            <a:norm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tx2"/>
              </a:buClr>
              <a:buSzPct val="73000"/>
              <a:buFont typeface="Wingdings 2"/>
              <a:buChar char=""/>
              <a:defRPr kumimoji="0" sz="2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1208" indent="-228600" algn="l" rtl="0" eaLnBrk="1" latinLnBrk="0" hangingPunct="1">
              <a:spcBef>
                <a:spcPts val="5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58952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0000"/>
              <a:buFont typeface="Wingdings"/>
              <a:buChar char="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8016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70000"/>
              <a:buFont typeface="Wingdings"/>
              <a:buChar char="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72184" indent="-182880" algn="l" rtl="0" eaLnBrk="1" latinLnBrk="0" hangingPunct="1">
              <a:spcBef>
                <a:spcPts val="4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733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47088" indent="-182880" algn="l" rtl="0" eaLnBrk="1" latinLnBrk="0" hangingPunct="1">
              <a:spcBef>
                <a:spcPts val="300"/>
              </a:spcBef>
              <a:buClr>
                <a:schemeClr val="accent4"/>
              </a:buClr>
              <a:buSzPct val="100000"/>
              <a:buChar char="•"/>
              <a:defRPr kumimoji="0" sz="1600" kern="1200" baseline="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057400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Wingdings"/>
              <a:buChar char="§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endParaRPr lang="ru-RU" dirty="0"/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467544" y="2924944"/>
            <a:ext cx="3520440" cy="3201219"/>
          </a:xfrm>
          <a:prstGeom prst="rect">
            <a:avLst/>
          </a:prstGeom>
        </p:spPr>
        <p:txBody>
          <a:bodyPr vert="horz" anchor="t">
            <a:norm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tx2"/>
              </a:buClr>
              <a:buSzPct val="73000"/>
              <a:buFont typeface="Wingdings 2"/>
              <a:buChar char=""/>
              <a:defRPr kumimoji="0" sz="2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1208" indent="-228600" algn="l" rtl="0" eaLnBrk="1" latinLnBrk="0" hangingPunct="1">
              <a:spcBef>
                <a:spcPts val="5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58952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0000"/>
              <a:buFont typeface="Wingdings"/>
              <a:buChar char="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8016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70000"/>
              <a:buFont typeface="Wingdings"/>
              <a:buChar char="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72184" indent="-182880" algn="l" rtl="0" eaLnBrk="1" latinLnBrk="0" hangingPunct="1">
              <a:spcBef>
                <a:spcPts val="4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733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47088" indent="-182880" algn="l" rtl="0" eaLnBrk="1" latinLnBrk="0" hangingPunct="1">
              <a:spcBef>
                <a:spcPts val="300"/>
              </a:spcBef>
              <a:buClr>
                <a:schemeClr val="accent4"/>
              </a:buClr>
              <a:buSzPct val="100000"/>
              <a:buChar char="•"/>
              <a:defRPr kumimoji="0" sz="1600" kern="1200" baseline="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057400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Wingdings"/>
              <a:buChar char="§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endParaRPr lang="ru-RU" dirty="0"/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286207" y="3257139"/>
            <a:ext cx="3061657" cy="3201219"/>
          </a:xfrm>
          <a:prstGeom prst="rect">
            <a:avLst/>
          </a:prstGeom>
        </p:spPr>
        <p:txBody>
          <a:bodyPr vert="horz" anchor="t">
            <a:norm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tx2"/>
              </a:buClr>
              <a:buSzPct val="73000"/>
              <a:buFont typeface="Wingdings 2"/>
              <a:buChar char=""/>
              <a:defRPr kumimoji="0" sz="2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1208" indent="-228600" algn="l" rtl="0" eaLnBrk="1" latinLnBrk="0" hangingPunct="1">
              <a:spcBef>
                <a:spcPts val="5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58952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0000"/>
              <a:buFont typeface="Wingdings"/>
              <a:buChar char="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8016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70000"/>
              <a:buFont typeface="Wingdings"/>
              <a:buChar char="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72184" indent="-182880" algn="l" rtl="0" eaLnBrk="1" latinLnBrk="0" hangingPunct="1">
              <a:spcBef>
                <a:spcPts val="4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733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47088" indent="-182880" algn="l" rtl="0" eaLnBrk="1" latinLnBrk="0" hangingPunct="1">
              <a:spcBef>
                <a:spcPts val="300"/>
              </a:spcBef>
              <a:buClr>
                <a:schemeClr val="accent4"/>
              </a:buClr>
              <a:buSzPct val="100000"/>
              <a:buChar char="•"/>
              <a:defRPr kumimoji="0" sz="1600" kern="1200" baseline="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057400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Wingdings"/>
              <a:buChar char="§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endParaRPr lang="ru-RU" dirty="0"/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619944" y="3077344"/>
            <a:ext cx="3520440" cy="3201219"/>
          </a:xfrm>
          <a:prstGeom prst="rect">
            <a:avLst/>
          </a:prstGeom>
        </p:spPr>
        <p:txBody>
          <a:bodyPr vert="horz" anchor="t">
            <a:norm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tx2"/>
              </a:buClr>
              <a:buSzPct val="73000"/>
              <a:buFont typeface="Wingdings 2"/>
              <a:buChar char=""/>
              <a:defRPr kumimoji="0" sz="2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1208" indent="-228600" algn="l" rtl="0" eaLnBrk="1" latinLnBrk="0" hangingPunct="1">
              <a:spcBef>
                <a:spcPts val="5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58952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0000"/>
              <a:buFont typeface="Wingdings"/>
              <a:buChar char="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8016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70000"/>
              <a:buFont typeface="Wingdings"/>
              <a:buChar char="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72184" indent="-182880" algn="l" rtl="0" eaLnBrk="1" latinLnBrk="0" hangingPunct="1">
              <a:spcBef>
                <a:spcPts val="4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733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47088" indent="-182880" algn="l" rtl="0" eaLnBrk="1" latinLnBrk="0" hangingPunct="1">
              <a:spcBef>
                <a:spcPts val="300"/>
              </a:spcBef>
              <a:buClr>
                <a:schemeClr val="accent4"/>
              </a:buClr>
              <a:buSzPct val="100000"/>
              <a:buChar char="•"/>
              <a:defRPr kumimoji="0" sz="1600" kern="1200" baseline="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057400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Wingdings"/>
              <a:buChar char="§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endParaRPr lang="ru-RU" dirty="0"/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772344" y="3229744"/>
            <a:ext cx="3520440" cy="3201219"/>
          </a:xfrm>
          <a:prstGeom prst="rect">
            <a:avLst/>
          </a:prstGeom>
        </p:spPr>
        <p:txBody>
          <a:bodyPr vert="horz" anchor="t">
            <a:norm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tx2"/>
              </a:buClr>
              <a:buSzPct val="73000"/>
              <a:buFont typeface="Wingdings 2"/>
              <a:buChar char=""/>
              <a:defRPr kumimoji="0" sz="2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1208" indent="-228600" algn="l" rtl="0" eaLnBrk="1" latinLnBrk="0" hangingPunct="1">
              <a:spcBef>
                <a:spcPts val="5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58952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0000"/>
              <a:buFont typeface="Wingdings"/>
              <a:buChar char="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8016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70000"/>
              <a:buFont typeface="Wingdings"/>
              <a:buChar char="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72184" indent="-182880" algn="l" rtl="0" eaLnBrk="1" latinLnBrk="0" hangingPunct="1">
              <a:spcBef>
                <a:spcPts val="4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733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47088" indent="-182880" algn="l" rtl="0" eaLnBrk="1" latinLnBrk="0" hangingPunct="1">
              <a:spcBef>
                <a:spcPts val="300"/>
              </a:spcBef>
              <a:buClr>
                <a:schemeClr val="accent4"/>
              </a:buClr>
              <a:buSzPct val="100000"/>
              <a:buChar char="•"/>
              <a:defRPr kumimoji="0" sz="1600" kern="1200" baseline="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057400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Wingdings"/>
              <a:buChar char="§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endParaRPr lang="ru-RU" dirty="0"/>
          </a:p>
        </p:txBody>
      </p:sp>
      <p:sp>
        <p:nvSpPr>
          <p:cNvPr id="12" name="Объект 4"/>
          <p:cNvSpPr txBox="1">
            <a:spLocks/>
          </p:cNvSpPr>
          <p:nvPr/>
        </p:nvSpPr>
        <p:spPr>
          <a:xfrm>
            <a:off x="279022" y="2652936"/>
            <a:ext cx="7605778" cy="921294"/>
          </a:xfrm>
          <a:prstGeom prst="rect">
            <a:avLst/>
          </a:prstGeom>
        </p:spPr>
        <p:txBody>
          <a:bodyPr vert="horz" anchor="t">
            <a:normAutofit fontScale="77500" lnSpcReduction="20000"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tx2"/>
              </a:buClr>
              <a:buSzPct val="73000"/>
              <a:buFont typeface="Wingdings 2"/>
              <a:buChar char=""/>
              <a:defRPr kumimoji="0" sz="2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1208" indent="-228600" algn="l" rtl="0" eaLnBrk="1" latinLnBrk="0" hangingPunct="1">
              <a:spcBef>
                <a:spcPts val="5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58952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0000"/>
              <a:buFont typeface="Wingdings"/>
              <a:buChar char="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8016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70000"/>
              <a:buFont typeface="Wingdings"/>
              <a:buChar char="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72184" indent="-182880" algn="l" rtl="0" eaLnBrk="1" latinLnBrk="0" hangingPunct="1">
              <a:spcBef>
                <a:spcPts val="4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733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47088" indent="-182880" algn="l" rtl="0" eaLnBrk="1" latinLnBrk="0" hangingPunct="1">
              <a:spcBef>
                <a:spcPts val="300"/>
              </a:spcBef>
              <a:buClr>
                <a:schemeClr val="accent4"/>
              </a:buClr>
              <a:buSzPct val="100000"/>
              <a:buChar char="•"/>
              <a:defRPr kumimoji="0" sz="1600" kern="1200" baseline="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057400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Wingdings"/>
              <a:buChar char="§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Цель: </a:t>
            </a:r>
            <a:r>
              <a:rPr lang="ru-RU" dirty="0" smtClean="0"/>
              <a:t>Предложить безотходную технологию вторичного использования конфетных фантиков для изготовления  костюма Красной шапочки.</a:t>
            </a:r>
            <a:endParaRPr lang="ru-RU" dirty="0"/>
          </a:p>
        </p:txBody>
      </p:sp>
      <p:sp>
        <p:nvSpPr>
          <p:cNvPr id="13" name="Объект 3"/>
          <p:cNvSpPr txBox="1">
            <a:spLocks/>
          </p:cNvSpPr>
          <p:nvPr/>
        </p:nvSpPr>
        <p:spPr>
          <a:xfrm>
            <a:off x="116823" y="3574230"/>
            <a:ext cx="8047121" cy="3283770"/>
          </a:xfrm>
          <a:prstGeom prst="rect">
            <a:avLst/>
          </a:prstGeom>
        </p:spPr>
        <p:txBody>
          <a:bodyPr vert="horz" anchor="t">
            <a:no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tx2"/>
              </a:buClr>
              <a:buSzPct val="73000"/>
              <a:buFont typeface="Wingdings 2"/>
              <a:buChar char=""/>
              <a:defRPr kumimoji="0" sz="2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1208" indent="-228600" algn="l" rtl="0" eaLnBrk="1" latinLnBrk="0" hangingPunct="1">
              <a:spcBef>
                <a:spcPts val="5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58952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0000"/>
              <a:buFont typeface="Wingdings"/>
              <a:buChar char="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8016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70000"/>
              <a:buFont typeface="Wingdings"/>
              <a:buChar char="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72184" indent="-182880" algn="l" rtl="0" eaLnBrk="1" latinLnBrk="0" hangingPunct="1">
              <a:spcBef>
                <a:spcPts val="4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733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47088" indent="-182880" algn="l" rtl="0" eaLnBrk="1" latinLnBrk="0" hangingPunct="1">
              <a:spcBef>
                <a:spcPts val="300"/>
              </a:spcBef>
              <a:buClr>
                <a:schemeClr val="accent4"/>
              </a:buClr>
              <a:buSzPct val="100000"/>
              <a:buChar char="•"/>
              <a:defRPr kumimoji="0" sz="1600" kern="1200" baseline="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057400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Wingdings"/>
              <a:buChar char="§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Задачи:</a:t>
            </a:r>
            <a:endParaRPr lang="ru-RU" sz="20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Font typeface="Wingdings 2"/>
              <a:buNone/>
            </a:pPr>
            <a:r>
              <a:rPr lang="ru-RU" sz="2000" dirty="0" smtClean="0"/>
              <a:t>1. Проанализировать проблему бытовых отходов и состояние окружающей среды посёлка.</a:t>
            </a:r>
          </a:p>
          <a:p>
            <a:pPr marL="0" indent="0">
              <a:buFont typeface="Wingdings 2"/>
              <a:buNone/>
            </a:pPr>
            <a:r>
              <a:rPr lang="ru-RU" sz="2000" dirty="0" smtClean="0"/>
              <a:t>2. Провести исследование среди учащихся класса: как используются  конфетные фантики.</a:t>
            </a:r>
          </a:p>
          <a:p>
            <a:pPr marL="0" indent="0" fontAlgn="base">
              <a:buFont typeface="Wingdings 2"/>
              <a:buNone/>
            </a:pPr>
            <a:r>
              <a:rPr lang="ru-RU" sz="2000" dirty="0" smtClean="0"/>
              <a:t>3. Описать свойства сырья «серебристой бумаги» и обозначить область применения конфетных фантиков в детском творчестве.</a:t>
            </a:r>
          </a:p>
          <a:p>
            <a:pPr marL="0" indent="0">
              <a:buFont typeface="Wingdings 2"/>
              <a:buNone/>
            </a:pPr>
            <a:r>
              <a:rPr lang="ru-RU" sz="2000" dirty="0" smtClean="0"/>
              <a:t>4. Выполнить из конфетных фантиков более сложное изделие: костюм Красной Шапочки.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6453328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20040"/>
            <a:ext cx="7776864" cy="732696"/>
          </a:xfrm>
        </p:spPr>
        <p:txBody>
          <a:bodyPr>
            <a:normAutofit/>
          </a:bodyPr>
          <a:lstStyle/>
          <a:p>
            <a:pPr algn="ctr"/>
            <a:r>
              <a:rPr lang="ru-RU" sz="3300" dirty="0" smtClean="0"/>
              <a:t>Загрязнение окружающей среды</a:t>
            </a:r>
            <a:endParaRPr lang="ru-RU" sz="33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11960" y="1124745"/>
            <a:ext cx="3816424" cy="3168351"/>
          </a:xfrm>
        </p:spPr>
        <p:txBody>
          <a:bodyPr>
            <a:normAutofit fontScale="62500" lnSpcReduction="20000"/>
          </a:bodyPr>
          <a:lstStyle/>
          <a:p>
            <a:r>
              <a:rPr lang="ru-RU" dirty="0"/>
              <a:t>В </a:t>
            </a:r>
            <a:r>
              <a:rPr lang="ru-RU" dirty="0" smtClean="0"/>
              <a:t>РФ </a:t>
            </a:r>
            <a:r>
              <a:rPr lang="ru-RU" dirty="0"/>
              <a:t>ежегодно образуется свыше 140 млн. куб. м таких отходов и лишь 5% </a:t>
            </a:r>
            <a:r>
              <a:rPr lang="ru-RU" dirty="0" smtClean="0"/>
              <a:t>перерабатывается</a:t>
            </a:r>
          </a:p>
          <a:p>
            <a:r>
              <a:rPr lang="ru-RU" dirty="0"/>
              <a:t>Производство 1 </a:t>
            </a:r>
            <a:r>
              <a:rPr lang="ru-RU" dirty="0" smtClean="0"/>
              <a:t>кг </a:t>
            </a:r>
            <a:r>
              <a:rPr lang="ru-RU" dirty="0"/>
              <a:t>полезной продукции приводит к образованию 100 </a:t>
            </a:r>
            <a:r>
              <a:rPr lang="ru-RU" dirty="0" smtClean="0"/>
              <a:t>кг </a:t>
            </a:r>
            <a:r>
              <a:rPr lang="ru-RU" dirty="0"/>
              <a:t>отходов. </a:t>
            </a:r>
            <a:endParaRPr lang="ru-RU" dirty="0" smtClean="0"/>
          </a:p>
          <a:p>
            <a:r>
              <a:rPr lang="ru-RU" dirty="0"/>
              <a:t>Сегодня на каждого жителя планеты приходится в среднем около 1 тонны мусора в год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329950" y="1196752"/>
            <a:ext cx="4026026" cy="1152128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Свалки твердых бытовых отходов представляют серьезную опасность.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950" y="2121602"/>
            <a:ext cx="3737994" cy="2803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241879" y="5096392"/>
            <a:ext cx="3970082" cy="1761608"/>
          </a:xfrm>
          <a:prstGeom prst="rect">
            <a:avLst/>
          </a:prstGeom>
        </p:spPr>
        <p:txBody>
          <a:bodyPr vert="horz" anchor="t">
            <a:normAutofit fontScale="70000" lnSpcReduction="20000"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tx2"/>
              </a:buClr>
              <a:buSzPct val="73000"/>
              <a:buFont typeface="Wingdings 2"/>
              <a:buChar char=""/>
              <a:defRPr kumimoji="0" sz="2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1208" indent="-228600" algn="l" rtl="0" eaLnBrk="1" latinLnBrk="0" hangingPunct="1">
              <a:spcBef>
                <a:spcPts val="5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58952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0000"/>
              <a:buFont typeface="Wingdings"/>
              <a:buChar char="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8016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70000"/>
              <a:buFont typeface="Wingdings"/>
              <a:buChar char="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72184" indent="-182880" algn="l" rtl="0" eaLnBrk="1" latinLnBrk="0" hangingPunct="1">
              <a:spcBef>
                <a:spcPts val="4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733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47088" indent="-182880" algn="l" rtl="0" eaLnBrk="1" latinLnBrk="0" hangingPunct="1">
              <a:spcBef>
                <a:spcPts val="300"/>
              </a:spcBef>
              <a:buClr>
                <a:schemeClr val="accent4"/>
              </a:buClr>
              <a:buSzPct val="100000"/>
              <a:buChar char="•"/>
              <a:defRPr kumimoji="0" sz="1600" kern="1200" baseline="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057400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Wingdings"/>
              <a:buChar char="§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Уже сегодня человечество произвело столько отходов, что для их утилизации в естественных условиях потребуется несколько тысяч лет. 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Объект 3"/>
          <p:cNvSpPr txBox="1">
            <a:spLocks/>
          </p:cNvSpPr>
          <p:nvPr/>
        </p:nvSpPr>
        <p:spPr>
          <a:xfrm>
            <a:off x="4067944" y="4077072"/>
            <a:ext cx="4104456" cy="3036392"/>
          </a:xfrm>
          <a:prstGeom prst="rect">
            <a:avLst/>
          </a:prstGeom>
        </p:spPr>
        <p:txBody>
          <a:bodyPr vert="horz" anchor="t">
            <a:no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tx2"/>
              </a:buClr>
              <a:buSzPct val="73000"/>
              <a:buFont typeface="Wingdings 2"/>
              <a:buChar char=""/>
              <a:defRPr kumimoji="0" sz="2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1208" indent="-228600" algn="l" rtl="0" eaLnBrk="1" latinLnBrk="0" hangingPunct="1">
              <a:spcBef>
                <a:spcPts val="5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58952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0000"/>
              <a:buFont typeface="Wingdings"/>
              <a:buChar char="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8016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70000"/>
              <a:buFont typeface="Wingdings"/>
              <a:buChar char="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72184" indent="-182880" algn="l" rtl="0" eaLnBrk="1" latinLnBrk="0" hangingPunct="1">
              <a:spcBef>
                <a:spcPts val="4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733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47088" indent="-182880" algn="l" rtl="0" eaLnBrk="1" latinLnBrk="0" hangingPunct="1">
              <a:spcBef>
                <a:spcPts val="300"/>
              </a:spcBef>
              <a:buClr>
                <a:schemeClr val="accent4"/>
              </a:buClr>
              <a:buSzPct val="100000"/>
              <a:buChar char="•"/>
              <a:defRPr kumimoji="0" sz="1600" kern="1200" baseline="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057400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Wingdings"/>
              <a:buChar char="§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ru-RU" sz="1800" dirty="0" smtClean="0"/>
              <a:t>брошенный клочок бумаги лежит, не сгнивая около 2-х лет;</a:t>
            </a:r>
          </a:p>
          <a:p>
            <a:r>
              <a:rPr lang="ru-RU" sz="1800" dirty="0" smtClean="0"/>
              <a:t>консервная банка более 300 лет;</a:t>
            </a:r>
          </a:p>
          <a:p>
            <a:r>
              <a:rPr lang="ru-RU" sz="1800" dirty="0" smtClean="0"/>
              <a:t>полиэтиленовый пакет - 200 лет;</a:t>
            </a:r>
          </a:p>
          <a:p>
            <a:r>
              <a:rPr lang="ru-RU" sz="1800" dirty="0" smtClean="0"/>
              <a:t>осколок стекла более 1000 лет;</a:t>
            </a:r>
          </a:p>
          <a:p>
            <a:r>
              <a:rPr lang="ru-RU" sz="1800" dirty="0" smtClean="0"/>
              <a:t>пластиковая бутылка, брошенная в море, будет разлагаться более 50 лет.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00488134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804704"/>
          </a:xfrm>
        </p:spPr>
        <p:txBody>
          <a:bodyPr/>
          <a:lstStyle/>
          <a:p>
            <a:pPr algn="ctr"/>
            <a:r>
              <a:rPr lang="ru-RU" dirty="0" smtClean="0"/>
              <a:t>Упаковка для конфет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в 1850 году появилась обертка для шоколада "</a:t>
            </a:r>
            <a:r>
              <a:rPr lang="ru-RU" dirty="0" err="1"/>
              <a:t>Cadbury</a:t>
            </a:r>
            <a:r>
              <a:rPr lang="ru-RU" dirty="0" smtClean="0"/>
              <a:t>" </a:t>
            </a:r>
          </a:p>
          <a:p>
            <a:r>
              <a:rPr lang="ru-RU" dirty="0" smtClean="0"/>
              <a:t>в </a:t>
            </a:r>
            <a:r>
              <a:rPr lang="ru-RU" dirty="0"/>
              <a:t>1872 году </a:t>
            </a:r>
            <a:r>
              <a:rPr lang="ru-RU" dirty="0" smtClean="0"/>
              <a:t>Томас </a:t>
            </a:r>
            <a:r>
              <a:rPr lang="ru-RU" dirty="0" err="1" smtClean="0"/>
              <a:t>Алва</a:t>
            </a:r>
            <a:r>
              <a:rPr lang="ru-RU" dirty="0"/>
              <a:t> </a:t>
            </a:r>
            <a:r>
              <a:rPr lang="ru-RU" dirty="0" smtClean="0"/>
              <a:t>Эдисон придумал парафиновую бумагу.</a:t>
            </a:r>
          </a:p>
          <a:p>
            <a:r>
              <a:rPr lang="ru-RU" dirty="0" smtClean="0"/>
              <a:t>в </a:t>
            </a:r>
            <a:r>
              <a:rPr lang="ru-RU" dirty="0"/>
              <a:t>1908 году </a:t>
            </a:r>
            <a:r>
              <a:rPr lang="ru-RU" dirty="0" smtClean="0"/>
              <a:t>Жак </a:t>
            </a:r>
            <a:r>
              <a:rPr lang="ru-RU" dirty="0"/>
              <a:t>Эдвин </a:t>
            </a:r>
            <a:r>
              <a:rPr lang="ru-RU" dirty="0" err="1" smtClean="0"/>
              <a:t>Бранденбергер</a:t>
            </a:r>
            <a:r>
              <a:rPr lang="ru-RU" dirty="0" smtClean="0"/>
              <a:t> </a:t>
            </a:r>
            <a:r>
              <a:rPr lang="ru-RU" dirty="0"/>
              <a:t>изобрел </a:t>
            </a:r>
            <a:r>
              <a:rPr lang="ru-RU" dirty="0" smtClean="0"/>
              <a:t>целлофан</a:t>
            </a:r>
            <a:endParaRPr lang="ru-RU" dirty="0"/>
          </a:p>
        </p:txBody>
      </p:sp>
      <p:pic>
        <p:nvPicPr>
          <p:cNvPr id="5" name="Picture 4" descr="sovr fantiki"/>
          <p:cNvPicPr>
            <a:picLocks noChangeAspect="1" noChangeArrowheads="1"/>
          </p:cNvPicPr>
          <p:nvPr/>
        </p:nvPicPr>
        <p:blipFill>
          <a:blip r:embed="rId2" cstate="print">
            <a:lum bright="-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1560" y="3452337"/>
            <a:ext cx="3384376" cy="2775818"/>
          </a:xfrm>
          <a:prstGeom prst="rect">
            <a:avLst/>
          </a:prstGeom>
        </p:spPr>
      </p:pic>
      <p:sp>
        <p:nvSpPr>
          <p:cNvPr id="6" name="Объект 5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С изобретением ткани, бумаги, фольги, парафиновой бумаги, целлофана появилась и упаковка. </a:t>
            </a:r>
          </a:p>
        </p:txBody>
      </p:sp>
    </p:spTree>
    <p:extLst>
      <p:ext uri="{BB962C8B-B14F-4D97-AF65-F5344CB8AC3E}">
        <p14:creationId xmlns:p14="http://schemas.microsoft.com/office/powerpoint/2010/main" val="48523219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характеристика </a:t>
            </a:r>
            <a:r>
              <a:rPr lang="ru-RU" dirty="0"/>
              <a:t>конфетного фантика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203848" y="1556792"/>
            <a:ext cx="5040560" cy="5301208"/>
          </a:xfrm>
        </p:spPr>
        <p:txBody>
          <a:bodyPr>
            <a:noAutofit/>
          </a:bodyPr>
          <a:lstStyle/>
          <a:p>
            <a:r>
              <a:rPr lang="ru-RU" sz="1800" b="1" dirty="0"/>
              <a:t>декоративный</a:t>
            </a:r>
            <a:r>
              <a:rPr lang="ru-RU" sz="1800" dirty="0"/>
              <a:t> (яркие краски, блеск), </a:t>
            </a:r>
            <a:endParaRPr lang="ru-RU" sz="1800" dirty="0" smtClean="0"/>
          </a:p>
          <a:p>
            <a:r>
              <a:rPr lang="ru-RU" sz="1800" b="1" dirty="0" smtClean="0"/>
              <a:t>прочный </a:t>
            </a:r>
            <a:r>
              <a:rPr lang="ru-RU" sz="1800" dirty="0"/>
              <a:t>(фольга уплотнена тонкой бумагой),  легко режется канцелярскими ножницами, </a:t>
            </a:r>
            <a:endParaRPr lang="ru-RU" sz="1800" dirty="0" smtClean="0"/>
          </a:p>
          <a:p>
            <a:r>
              <a:rPr lang="ru-RU" sz="1800" b="1" dirty="0" smtClean="0"/>
              <a:t>упругий</a:t>
            </a:r>
            <a:r>
              <a:rPr lang="ru-RU" sz="1800" dirty="0" smtClean="0"/>
              <a:t> </a:t>
            </a:r>
            <a:r>
              <a:rPr lang="ru-RU" sz="1800" dirty="0"/>
              <a:t>(держит форму на сгибах), </a:t>
            </a:r>
            <a:endParaRPr lang="ru-RU" sz="1800" dirty="0" smtClean="0"/>
          </a:p>
          <a:p>
            <a:r>
              <a:rPr lang="ru-RU" sz="1800" b="1" dirty="0" smtClean="0"/>
              <a:t>прокалывается </a:t>
            </a:r>
            <a:r>
              <a:rPr lang="ru-RU" sz="1800" b="1" dirty="0"/>
              <a:t>иглой</a:t>
            </a:r>
            <a:r>
              <a:rPr lang="ru-RU" sz="1800" dirty="0"/>
              <a:t> ручной и машинной, </a:t>
            </a:r>
            <a:endParaRPr lang="ru-RU" sz="1800" dirty="0" smtClean="0"/>
          </a:p>
          <a:p>
            <a:r>
              <a:rPr lang="ru-RU" sz="1800" b="1" dirty="0" smtClean="0"/>
              <a:t>обладает </a:t>
            </a:r>
            <a:r>
              <a:rPr lang="ru-RU" sz="1800" b="1" dirty="0"/>
              <a:t>способностью приклеиваться </a:t>
            </a:r>
            <a:r>
              <a:rPr lang="ru-RU" sz="1800" dirty="0"/>
              <a:t>к деревянной, стеклянной и бумажной основе</a:t>
            </a:r>
            <a:r>
              <a:rPr lang="ru-RU" sz="1800" dirty="0" smtClean="0"/>
              <a:t>,</a:t>
            </a:r>
          </a:p>
          <a:p>
            <a:r>
              <a:rPr lang="ru-RU" sz="1800" dirty="0" smtClean="0"/>
              <a:t> </a:t>
            </a:r>
            <a:r>
              <a:rPr lang="ru-RU" sz="1800" b="1" dirty="0"/>
              <a:t>общедоступный</a:t>
            </a:r>
            <a:r>
              <a:rPr lang="ru-RU" sz="1800" dirty="0"/>
              <a:t>,  </a:t>
            </a:r>
            <a:endParaRPr lang="ru-RU" sz="1800" dirty="0" smtClean="0"/>
          </a:p>
          <a:p>
            <a:r>
              <a:rPr lang="ru-RU" sz="1800" b="1" dirty="0" smtClean="0"/>
              <a:t>экономичный</a:t>
            </a:r>
            <a:r>
              <a:rPr lang="ru-RU" sz="1800" dirty="0" smtClean="0"/>
              <a:t> </a:t>
            </a:r>
            <a:r>
              <a:rPr lang="ru-RU" sz="1800" dirty="0"/>
              <a:t>(не покупается специально),  </a:t>
            </a:r>
            <a:endParaRPr lang="ru-RU" sz="1800" dirty="0" smtClean="0"/>
          </a:p>
          <a:p>
            <a:r>
              <a:rPr lang="ru-RU" sz="1800" b="1" dirty="0" smtClean="0"/>
              <a:t>не </a:t>
            </a:r>
            <a:r>
              <a:rPr lang="ru-RU" sz="1800" b="1" dirty="0"/>
              <a:t>вреден  для</a:t>
            </a:r>
            <a:r>
              <a:rPr lang="ru-RU" sz="1800" dirty="0"/>
              <a:t> </a:t>
            </a:r>
            <a:r>
              <a:rPr lang="ru-RU" sz="1800" b="1" dirty="0"/>
              <a:t>здоровья</a:t>
            </a:r>
            <a:r>
              <a:rPr lang="ru-RU" sz="1800" dirty="0"/>
              <a:t> (применяется для пищевых продуктов), </a:t>
            </a:r>
            <a:endParaRPr lang="ru-RU" sz="1800" dirty="0" smtClean="0"/>
          </a:p>
          <a:p>
            <a:r>
              <a:rPr lang="ru-RU" sz="1800" b="1" dirty="0" smtClean="0"/>
              <a:t>вызывает </a:t>
            </a:r>
            <a:r>
              <a:rPr lang="ru-RU" sz="1800" b="1" dirty="0"/>
              <a:t>положительные эмоции.</a:t>
            </a:r>
            <a:endParaRPr lang="ru-RU" sz="1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18810"/>
            <a:ext cx="2664296" cy="1998222"/>
          </a:xfrm>
          <a:prstGeom prst="rect">
            <a:avLst/>
          </a:prstGeom>
        </p:spPr>
      </p:pic>
      <p:pic>
        <p:nvPicPr>
          <p:cNvPr id="5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58535" y="3920913"/>
            <a:ext cx="1994281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015994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804704"/>
          </a:xfrm>
        </p:spPr>
        <p:txBody>
          <a:bodyPr/>
          <a:lstStyle/>
          <a:p>
            <a:pPr algn="ctr"/>
            <a:r>
              <a:rPr lang="ru-RU" dirty="0" smtClean="0"/>
              <a:t>Исследование 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923928" y="1600200"/>
            <a:ext cx="4176464" cy="4857401"/>
          </a:xfrm>
        </p:spPr>
        <p:txBody>
          <a:bodyPr>
            <a:noAutofit/>
          </a:bodyPr>
          <a:lstStyle/>
          <a:p>
            <a:r>
              <a:rPr lang="ru-RU" sz="2400" dirty="0"/>
              <a:t>В среднем каждый гражданин России съедает 4-5 кг. шоколадных конфет в </a:t>
            </a:r>
            <a:r>
              <a:rPr lang="ru-RU" sz="2400" dirty="0" smtClean="0"/>
              <a:t>год</a:t>
            </a:r>
            <a:endParaRPr lang="ru-RU" sz="2400" dirty="0"/>
          </a:p>
          <a:p>
            <a:r>
              <a:rPr lang="ru-RU" sz="2400" dirty="0"/>
              <a:t>В каждом килограмме, в среднем 60 штук </a:t>
            </a:r>
            <a:r>
              <a:rPr lang="ru-RU" sz="2400" dirty="0" smtClean="0"/>
              <a:t>конфет</a:t>
            </a:r>
          </a:p>
          <a:p>
            <a:r>
              <a:rPr lang="ru-RU" sz="2400" dirty="0"/>
              <a:t>В нашем посёлке проживает 1000 </a:t>
            </a:r>
            <a:r>
              <a:rPr lang="ru-RU" sz="2400" dirty="0" smtClean="0"/>
              <a:t>человек</a:t>
            </a:r>
          </a:p>
          <a:p>
            <a:r>
              <a:rPr lang="ru-RU" sz="2400" dirty="0"/>
              <a:t>300 тыс. фантиков каждый год, часть из которых выбрасывается, а часть </a:t>
            </a:r>
            <a:r>
              <a:rPr lang="ru-RU" sz="2400" dirty="0" smtClean="0"/>
              <a:t>сжигается.</a:t>
            </a:r>
            <a:endParaRPr lang="ru-RU" sz="2400" dirty="0"/>
          </a:p>
        </p:txBody>
      </p:sp>
      <p:pic>
        <p:nvPicPr>
          <p:cNvPr id="5" name="mainsrcid" descr="http://img-fotki.yandex.ru/get/5807/nelli-fm.50/0_75a59_43e179c7_XL">
            <a:hlinkClick r:id="rId2" tgtFrame="_blank"/>
          </p:cNvPr>
          <p:cNvPicPr>
            <a:picLocks noGrp="1"/>
          </p:cNvPicPr>
          <p:nvPr>
            <p:ph sz="half" idx="1"/>
          </p:nvPr>
        </p:nvPicPr>
        <p:blipFill>
          <a:blip r:embed="rId3" cstate="print"/>
          <a:srcRect t="7054"/>
          <a:stretch>
            <a:fillRect/>
          </a:stretch>
        </p:blipFill>
        <p:spPr bwMode="auto">
          <a:xfrm>
            <a:off x="539552" y="1844824"/>
            <a:ext cx="3096345" cy="1912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mainsrcid" descr="http://img.beatrisa.ru/forums/monthly_11_2010/user2000/post140675_img1_2.jpg">
            <a:hlinkClick r:id="rId4" tgtFrame="_blank"/>
          </p:cNvPr>
          <p:cNvPicPr>
            <a:picLocks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4077072"/>
            <a:ext cx="2808311" cy="2380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46581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427168" cy="948720"/>
          </a:xfrm>
        </p:spPr>
        <p:txBody>
          <a:bodyPr>
            <a:normAutofit/>
          </a:bodyPr>
          <a:lstStyle/>
          <a:p>
            <a:pPr algn="ctr"/>
            <a:r>
              <a:rPr lang="ru-RU" sz="2600" dirty="0" smtClean="0"/>
              <a:t>Выбор способа изготовления костюма и расчёт количества фантиков</a:t>
            </a:r>
            <a:endParaRPr lang="ru-RU" sz="26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453952"/>
            <a:ext cx="3384376" cy="2538282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79512" y="4293096"/>
            <a:ext cx="4752528" cy="2232248"/>
          </a:xfrm>
        </p:spPr>
        <p:txBody>
          <a:bodyPr>
            <a:noAutofit/>
          </a:bodyPr>
          <a:lstStyle/>
          <a:p>
            <a:r>
              <a:rPr lang="ru-RU" sz="2100" dirty="0" smtClean="0"/>
              <a:t>1 способ –фантики </a:t>
            </a:r>
            <a:r>
              <a:rPr lang="ru-RU" sz="2100" dirty="0"/>
              <a:t>складываются </a:t>
            </a:r>
            <a:r>
              <a:rPr lang="ru-RU" sz="2100" dirty="0" smtClean="0"/>
              <a:t>в </a:t>
            </a:r>
            <a:r>
              <a:rPr lang="ru-RU" sz="2100" dirty="0"/>
              <a:t>отдельные элементы, из </a:t>
            </a:r>
            <a:r>
              <a:rPr lang="ru-RU" sz="2100" dirty="0" smtClean="0"/>
              <a:t>которых собирается </a:t>
            </a:r>
            <a:r>
              <a:rPr lang="ru-RU" sz="2100" dirty="0"/>
              <a:t>«змейка» нужной </a:t>
            </a:r>
            <a:r>
              <a:rPr lang="ru-RU" sz="2100" dirty="0" smtClean="0"/>
              <a:t>длины (1500 штук) </a:t>
            </a:r>
          </a:p>
          <a:p>
            <a:r>
              <a:rPr lang="ru-RU" sz="2100" dirty="0" smtClean="0"/>
              <a:t>2 способ –построен </a:t>
            </a:r>
            <a:r>
              <a:rPr lang="ru-RU" sz="2100" dirty="0"/>
              <a:t>на принципе лоскутной техники </a:t>
            </a:r>
            <a:r>
              <a:rPr lang="ru-RU" sz="2100" dirty="0" smtClean="0"/>
              <a:t>(300 штук) </a:t>
            </a:r>
            <a:endParaRPr lang="ru-RU" sz="2100" dirty="0"/>
          </a:p>
        </p:txBody>
      </p:sp>
      <p:pic>
        <p:nvPicPr>
          <p:cNvPr id="6" name="Picture 7" descr="Рисунок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657329"/>
            <a:ext cx="1787042" cy="3069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Объект 3"/>
          <p:cNvSpPr txBox="1">
            <a:spLocks/>
          </p:cNvSpPr>
          <p:nvPr/>
        </p:nvSpPr>
        <p:spPr>
          <a:xfrm>
            <a:off x="4211959" y="1453952"/>
            <a:ext cx="3917857" cy="2088232"/>
          </a:xfrm>
          <a:prstGeom prst="rect">
            <a:avLst/>
          </a:prstGeom>
        </p:spPr>
        <p:txBody>
          <a:bodyPr vert="horz" anchor="t">
            <a:normAutofit fontScale="77500" lnSpcReduction="20000"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tx2"/>
              </a:buClr>
              <a:buSzPct val="73000"/>
              <a:buFont typeface="Wingdings 2"/>
              <a:buChar char=""/>
              <a:defRPr kumimoji="0" sz="2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1208" indent="-228600" algn="l" rtl="0" eaLnBrk="1" latinLnBrk="0" hangingPunct="1">
              <a:spcBef>
                <a:spcPts val="5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58952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0000"/>
              <a:buFont typeface="Wingdings"/>
              <a:buChar char="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8016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70000"/>
              <a:buFont typeface="Wingdings"/>
              <a:buChar char="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72184" indent="-182880" algn="l" rtl="0" eaLnBrk="1" latinLnBrk="0" hangingPunct="1">
              <a:spcBef>
                <a:spcPts val="4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733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47088" indent="-182880" algn="l" rtl="0" eaLnBrk="1" latinLnBrk="0" hangingPunct="1">
              <a:spcBef>
                <a:spcPts val="300"/>
              </a:spcBef>
              <a:buClr>
                <a:schemeClr val="accent4"/>
              </a:buClr>
              <a:buSzPct val="100000"/>
              <a:buChar char="•"/>
              <a:defRPr kumimoji="0" sz="1600" kern="1200" baseline="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057400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Wingdings"/>
              <a:buChar char="§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ru-RU" dirty="0" smtClean="0"/>
              <a:t>для юбочки – 175 шт.,</a:t>
            </a:r>
          </a:p>
          <a:p>
            <a:r>
              <a:rPr lang="ru-RU" dirty="0" smtClean="0"/>
              <a:t>для фартука – 20 шт.,</a:t>
            </a:r>
          </a:p>
          <a:p>
            <a:r>
              <a:rPr lang="ru-RU" dirty="0" smtClean="0"/>
              <a:t>для жилетки – 70 шт., </a:t>
            </a:r>
          </a:p>
          <a:p>
            <a:r>
              <a:rPr lang="ru-RU" dirty="0" smtClean="0"/>
              <a:t>для шапочки – 30 шт.,</a:t>
            </a:r>
          </a:p>
          <a:p>
            <a:r>
              <a:rPr lang="ru-RU" dirty="0" smtClean="0"/>
              <a:t>для корзинки – 15 шт.</a:t>
            </a:r>
          </a:p>
          <a:p>
            <a:r>
              <a:rPr lang="ru-RU" dirty="0" smtClean="0"/>
              <a:t>Всего на костюм – 310 шт.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805509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7728" y="188640"/>
            <a:ext cx="7242048" cy="804704"/>
          </a:xfrm>
        </p:spPr>
        <p:txBody>
          <a:bodyPr/>
          <a:lstStyle/>
          <a:p>
            <a:pPr algn="ctr"/>
            <a:r>
              <a:rPr lang="ru-RU" dirty="0" smtClean="0"/>
              <a:t>Вот что у нас получилось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303068" y="1340768"/>
            <a:ext cx="3509292" cy="3744416"/>
          </a:xfrm>
        </p:spPr>
        <p:txBody>
          <a:bodyPr>
            <a:noAutofit/>
          </a:bodyPr>
          <a:lstStyle/>
          <a:p>
            <a:r>
              <a:rPr lang="ru-RU" sz="2000" dirty="0" smtClean="0"/>
              <a:t>Мы поняли</a:t>
            </a:r>
            <a:r>
              <a:rPr lang="ru-RU" sz="2000" dirty="0"/>
              <a:t>, что из конфетных фантиков можно сделать замечательные, необычные вещи</a:t>
            </a:r>
            <a:r>
              <a:rPr lang="ru-RU" sz="2000" dirty="0" smtClean="0"/>
              <a:t>.  </a:t>
            </a:r>
            <a:r>
              <a:rPr lang="ru-RU" sz="2000" dirty="0"/>
              <a:t>Наша работа принесла только пользу окружающей среде</a:t>
            </a:r>
            <a:r>
              <a:rPr lang="ru-RU" sz="2000" dirty="0" smtClean="0"/>
              <a:t>,    </a:t>
            </a:r>
            <a:r>
              <a:rPr lang="ru-RU" sz="2000" dirty="0"/>
              <a:t>т. к. бытовых отходов в природе стало меньше.</a:t>
            </a:r>
            <a:endParaRPr lang="ru-RU" sz="2000" b="1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268760"/>
            <a:ext cx="3186353" cy="4248472"/>
          </a:xfr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683568" y="5661248"/>
            <a:ext cx="7239000" cy="876712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800" b="1" kern="1200" cap="all" baseline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dirty="0" smtClean="0"/>
              <a:t>Спасибо за внимание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499075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546</TotalTime>
  <Words>545</Words>
  <Application>Microsoft Office PowerPoint</Application>
  <PresentationFormat>Экран (4:3)</PresentationFormat>
  <Paragraphs>60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Изящная</vt:lpstr>
      <vt:lpstr>Загрязнение окружающей среды и вторая жизнь конфетных фантиков</vt:lpstr>
      <vt:lpstr>Презентация PowerPoint</vt:lpstr>
      <vt:lpstr>Загрязнение окружающей среды</vt:lpstr>
      <vt:lpstr>Упаковка для конфет</vt:lpstr>
      <vt:lpstr>характеристика конфетного фантика</vt:lpstr>
      <vt:lpstr>Исследование </vt:lpstr>
      <vt:lpstr>Выбор способа изготовления костюма и расчёт количества фантиков</vt:lpstr>
      <vt:lpstr>Вот что у нас получилось</vt:lpstr>
    </vt:vector>
  </TitlesOfParts>
  <Company>DG Win&amp;Soft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Загрязнение окружающей среды и вторая жизнь конфетных фантиков</dc:title>
  <dc:creator>Ольга</dc:creator>
  <cp:lastModifiedBy>Ольга</cp:lastModifiedBy>
  <cp:revision>41</cp:revision>
  <dcterms:created xsi:type="dcterms:W3CDTF">2013-02-11T04:48:21Z</dcterms:created>
  <dcterms:modified xsi:type="dcterms:W3CDTF">2014-10-05T10:06:17Z</dcterms:modified>
</cp:coreProperties>
</file>